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8EA8B-8288-40EC-8D8C-A2488AE8FFD3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8235B-81D9-45F5-BC13-2A95B9BCF2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Global </a:t>
            </a:r>
            <a:r>
              <a:rPr lang="en-US" sz="5400" b="1" dirty="0" err="1" smtClean="0"/>
              <a:t>Theodicies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Courtesy of 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St. Augustine and St. Irenaeus</a:t>
            </a:r>
            <a:endParaRPr lang="en-US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Evil is a privation only…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St. Augustine (354 – 430 AD) regarded evil as having no metaphysical standing.</a:t>
            </a:r>
          </a:p>
          <a:p>
            <a:r>
              <a:rPr lang="en-US" dirty="0" smtClean="0"/>
              <a:t>Evil is parasitic, living off the good.</a:t>
            </a:r>
          </a:p>
          <a:p>
            <a:r>
              <a:rPr lang="en-US" dirty="0" smtClean="0"/>
              <a:t>Evil is the absence of the good, not anything itself sustainable.</a:t>
            </a:r>
          </a:p>
          <a:p>
            <a:r>
              <a:rPr lang="en-US" dirty="0" smtClean="0"/>
              <a:t>Evil is the lapse of being back into nothingness</a:t>
            </a:r>
          </a:p>
          <a:p>
            <a:r>
              <a:rPr lang="en-US" dirty="0" smtClean="0"/>
              <a:t>Evil is only a mirage in history, it will not abide the test of eternity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Evil is necessary for moral maturity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St. Irenaeus (130 – 202 AD) speaks of evil as a necessary ingredient to moral maturation.</a:t>
            </a:r>
          </a:p>
          <a:p>
            <a:r>
              <a:rPr lang="en-US" dirty="0" smtClean="0"/>
              <a:t>Original innocence was not perfection.</a:t>
            </a:r>
          </a:p>
          <a:p>
            <a:r>
              <a:rPr lang="en-US" dirty="0" smtClean="0"/>
              <a:t>Perfection is the goal of the spiritual quest.</a:t>
            </a:r>
          </a:p>
          <a:p>
            <a:r>
              <a:rPr lang="en-US" dirty="0" smtClean="0"/>
              <a:t>Evil provides the needed resistance to develop moral muscle.</a:t>
            </a:r>
          </a:p>
          <a:p>
            <a:r>
              <a:rPr lang="en-US" dirty="0" smtClean="0"/>
              <a:t>The atheistic appearance of the world is critical to the rise of real faith.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Theodicy of Humility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Faith is rational even if we don’t know the reason.</a:t>
            </a:r>
          </a:p>
          <a:p>
            <a:r>
              <a:rPr lang="en-US" dirty="0" smtClean="0"/>
              <a:t>There is a difference between having a reason and knowing a reason.</a:t>
            </a:r>
          </a:p>
          <a:p>
            <a:r>
              <a:rPr lang="en-US" dirty="0" smtClean="0"/>
              <a:t>I am justified in believing that there is a prime number larger than 3.096 x 10 even if I don’t know what it is.</a:t>
            </a:r>
          </a:p>
          <a:p>
            <a:r>
              <a:rPr lang="en-US" dirty="0" smtClean="0"/>
              <a:t>We humbly trust authorities all the time.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Don’t you trust your physician?</a:t>
            </a:r>
            <a:endParaRPr lang="en-US" b="1" dirty="0"/>
          </a:p>
        </p:txBody>
      </p:sp>
      <p:pic>
        <p:nvPicPr>
          <p:cNvPr id="4" name="Content Placeholder 3" descr="http://medialib.aafp.org/content/dam/AAFP/images/home/content/home-feat-two-diverse-group.jpg.daijpg.22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5257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But do you understand them?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your doctor tells you that you have some kind of weird medical problem that requires surgery right away, are you going to trust their judgment or not?</a:t>
            </a:r>
          </a:p>
          <a:p>
            <a:r>
              <a:rPr lang="en-US" dirty="0" smtClean="0"/>
              <a:t>You might get a second opinion, but still, you are trusting that they have a good reason for what they are doing even if you don’t know what that reason 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“</a:t>
            </a:r>
            <a:r>
              <a:rPr lang="en-US" b="1" i="1" dirty="0" smtClean="0"/>
              <a:t>Learned ignorance</a:t>
            </a:r>
            <a:r>
              <a:rPr lang="en-US" b="1" dirty="0" smtClean="0"/>
              <a:t>…”  (J. Calvin)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trust authorities all the time…car mechanics, dentists, plumbers, government, etc…to have a justification for their actions even if we don’t really know what that justification is.</a:t>
            </a:r>
          </a:p>
          <a:p>
            <a:r>
              <a:rPr lang="en-US" dirty="0" smtClean="0"/>
              <a:t>If evil really is the greatest objection to the existence of God, at the end of the day, God is the only solution to the problem.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“</a:t>
            </a:r>
            <a:r>
              <a:rPr lang="en-US" b="1" i="1" dirty="0" smtClean="0"/>
              <a:t>I don’t know</a:t>
            </a:r>
            <a:r>
              <a:rPr lang="en-US" b="1" dirty="0" smtClean="0"/>
              <a:t>” is an answer.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don’t know why God permits evil.</a:t>
            </a:r>
          </a:p>
          <a:p>
            <a:r>
              <a:rPr lang="en-US" dirty="0" smtClean="0"/>
              <a:t>We don’t know what ultimate purpose it serves in the cosmic scheme.</a:t>
            </a:r>
          </a:p>
          <a:p>
            <a:r>
              <a:rPr lang="en-US" dirty="0" smtClean="0"/>
              <a:t>But we know that if God does not exist then we are locked in a world filled with gratuitous and nihilistic suffering.</a:t>
            </a:r>
          </a:p>
          <a:p>
            <a:r>
              <a:rPr lang="en-US" dirty="0" smtClean="0"/>
              <a:t>But if God exists, then we have hope even in the face of evil…we are not left in despair.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One final quote…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  “</a:t>
            </a:r>
            <a:r>
              <a:rPr lang="en-US" sz="4400" i="1" dirty="0" smtClean="0"/>
              <a:t>The mysteries of existence do not decrease but instead increase with the adoption of unbelief.  And the unease of the heart grows larger</a:t>
            </a:r>
            <a:r>
              <a:rPr lang="en-US" sz="4400" dirty="0" smtClean="0"/>
              <a:t>.”</a:t>
            </a:r>
          </a:p>
          <a:p>
            <a:pPr lvl="8">
              <a:buNone/>
            </a:pPr>
            <a:r>
              <a:rPr lang="en-US" sz="3200" smtClean="0"/>
              <a:t>			H</a:t>
            </a:r>
            <a:r>
              <a:rPr lang="en-US" sz="3200" dirty="0" smtClean="0"/>
              <a:t>. </a:t>
            </a:r>
            <a:r>
              <a:rPr lang="en-US" sz="3200" dirty="0" err="1" smtClean="0"/>
              <a:t>Bavink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459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Global Theodicies</vt:lpstr>
      <vt:lpstr>Evil is a privation only…</vt:lpstr>
      <vt:lpstr>Evil is necessary for moral maturity</vt:lpstr>
      <vt:lpstr>A Theodicy of Humility</vt:lpstr>
      <vt:lpstr>Don’t you trust your physician?</vt:lpstr>
      <vt:lpstr>But do you understand them?</vt:lpstr>
      <vt:lpstr>“Learned ignorance…”  (J. Calvin)</vt:lpstr>
      <vt:lpstr>“I don’t know” is an answer.</vt:lpstr>
      <vt:lpstr>One final quote…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Theodicies</dc:title>
  <dc:creator>Rev. Thomas E. Smith</dc:creator>
  <cp:lastModifiedBy>Thomas E Smith</cp:lastModifiedBy>
  <cp:revision>8</cp:revision>
  <dcterms:created xsi:type="dcterms:W3CDTF">2014-10-06T14:32:55Z</dcterms:created>
  <dcterms:modified xsi:type="dcterms:W3CDTF">2017-10-03T14:11:43Z</dcterms:modified>
</cp:coreProperties>
</file>